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ms-office.legacyDiagramText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61" r:id="rId6"/>
    <p:sldId id="262" r:id="rId7"/>
    <p:sldId id="264" r:id="rId8"/>
    <p:sldId id="259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800000"/>
    <a:srgbClr val="CC9900"/>
    <a:srgbClr val="000099"/>
    <a:srgbClr val="FF00FF"/>
    <a:srgbClr val="FFFF00"/>
    <a:srgbClr val="FF33CC"/>
    <a:srgbClr val="CC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372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06/relationships/legacyDocTextInfo" Target="legacyDocTextInfo.bin"/></Relationships>
</file>

<file path=ppt/drawings/_rels/vmlDrawing1.vml.rels><?xml version="1.0" encoding="UTF-8" standalone="yes"?>
<Relationships xmlns="http://schemas.openxmlformats.org/package/2006/relationships"><Relationship Id="rId8" Type="http://schemas.microsoft.com/office/2006/relationships/legacyDiagramText" Target="legacyDiagramText8.bin"/><Relationship Id="rId3" Type="http://schemas.microsoft.com/office/2006/relationships/legacyDiagramText" Target="legacyDiagramText3.bin"/><Relationship Id="rId7" Type="http://schemas.microsoft.com/office/2006/relationships/legacyDiagramText" Target="legacyDiagramText7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6" Type="http://schemas.microsoft.com/office/2006/relationships/legacyDiagramText" Target="legacyDiagramText6.bin"/><Relationship Id="rId5" Type="http://schemas.microsoft.com/office/2006/relationships/legacyDiagramText" Target="legacyDiagramText5.bin"/><Relationship Id="rId4" Type="http://schemas.microsoft.com/office/2006/relationships/legacyDiagramText" Target="legacyDiagramText4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A12BF4-FABE-4B5C-B494-9004F951C241}" type="datetimeFigureOut">
              <a:rPr lang="ru-RU"/>
              <a:pPr>
                <a:defRPr/>
              </a:pPr>
              <a:t>24.04.2016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98A42-CDFB-48C9-A107-09D164B93D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27E68-1F22-4170-A194-100358A4550A}" type="datetimeFigureOut">
              <a:rPr lang="ru-RU"/>
              <a:pPr>
                <a:defRPr/>
              </a:pPr>
              <a:t>24.04.2016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164E55-1DB4-49F6-8084-EEB1E36437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35045-0A39-401A-A396-0EE955482BC9}" type="datetimeFigureOut">
              <a:rPr lang="ru-RU"/>
              <a:pPr>
                <a:defRPr/>
              </a:pPr>
              <a:t>24.04.2016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EBEB7-2D21-43EA-B00C-F6A1D2DFD1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2637D-D510-4716-AD79-FEE49CF48506}" type="datetimeFigureOut">
              <a:rPr lang="ru-RU"/>
              <a:pPr>
                <a:defRPr/>
              </a:pPr>
              <a:t>24.04.2016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B0FA4-2F8B-45D4-82BC-C82B73A9E3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BC949-B3EE-4EA0-9B5C-9D3F62F106DC}" type="datetimeFigureOut">
              <a:rPr lang="ru-RU"/>
              <a:pPr>
                <a:defRPr/>
              </a:pPr>
              <a:t>24.04.2016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523E2-F133-49C7-9A87-E020F4EED6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1F23EA-ACE1-4570-B517-A76197CAB693}" type="datetimeFigureOut">
              <a:rPr lang="ru-RU"/>
              <a:pPr>
                <a:defRPr/>
              </a:pPr>
              <a:t>24.04.2016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7CECE-8B26-48A9-A1C5-552E9BB141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5E49D-4798-497F-A2F0-BFE07E9FF02B}" type="datetimeFigureOut">
              <a:rPr lang="ru-RU"/>
              <a:pPr>
                <a:defRPr/>
              </a:pPr>
              <a:t>24.04.2016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C378F-52DD-49C2-BE27-0B6C889609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C1EAA-AE14-4FEA-B028-C3C3C31BB3A7}" type="datetimeFigureOut">
              <a:rPr lang="ru-RU"/>
              <a:pPr>
                <a:defRPr/>
              </a:pPr>
              <a:t>24.04.2016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A4DE5-689C-4041-AF95-E6A23E998E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ED8DB-5B39-47CE-A03D-3EFCC929C4C1}" type="datetimeFigureOut">
              <a:rPr lang="ru-RU"/>
              <a:pPr>
                <a:defRPr/>
              </a:pPr>
              <a:t>24.04.2016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2181D-2F54-461C-9149-0AA72D075A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F1964-C7D3-4711-89FC-E7B112F86688}" type="datetimeFigureOut">
              <a:rPr lang="ru-RU"/>
              <a:pPr>
                <a:defRPr/>
              </a:pPr>
              <a:t>24.04.2016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4981C-9A53-4494-9CC9-6FF01E5F25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54901-4DB5-4470-857A-ACE7B003CDEC}" type="datetimeFigureOut">
              <a:rPr lang="ru-RU"/>
              <a:pPr>
                <a:defRPr/>
              </a:pPr>
              <a:t>24.04.2016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DD0BD-05A0-44E1-ADA5-E1102BED82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A8CCE8-FF52-4CFD-8FCA-DB3DF0796354}" type="datetimeFigureOut">
              <a:rPr lang="ru-RU"/>
              <a:pPr>
                <a:defRPr/>
              </a:pPr>
              <a:t>24.04.2016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64B805E-7BC4-452B-83D0-C9A4F8BFD8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slide" Target="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slide" Target="slide6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5"/>
          <p:cNvSpPr>
            <a:spLocks noGrp="1"/>
          </p:cNvSpPr>
          <p:nvPr>
            <p:ph type="ctrTitle" idx="4294967295"/>
          </p:nvPr>
        </p:nvSpPr>
        <p:spPr>
          <a:xfrm>
            <a:off x="4284663" y="908050"/>
            <a:ext cx="4171950" cy="1439863"/>
          </a:xfrm>
        </p:spPr>
        <p:txBody>
          <a:bodyPr/>
          <a:lstStyle/>
          <a:p>
            <a:r>
              <a:rPr lang="uk-UA" sz="4800" i="1" smtClean="0">
                <a:solidFill>
                  <a:schemeClr val="hlink"/>
                </a:solidFill>
                <a:latin typeface="Arial" charset="0"/>
              </a:rPr>
              <a:t>Шевченко Лариса Олексіївна</a:t>
            </a:r>
            <a:endParaRPr lang="ru-RU" sz="4800" i="1" smtClean="0">
              <a:solidFill>
                <a:schemeClr val="hlink"/>
              </a:solidFill>
              <a:latin typeface="Arial" charset="0"/>
            </a:endParaRPr>
          </a:p>
        </p:txBody>
      </p:sp>
      <p:sp>
        <p:nvSpPr>
          <p:cNvPr id="13318" name="Rectangle 6"/>
          <p:cNvSpPr>
            <a:spLocks noGrp="1"/>
          </p:cNvSpPr>
          <p:nvPr>
            <p:ph type="subTitle" idx="4294967295"/>
          </p:nvPr>
        </p:nvSpPr>
        <p:spPr>
          <a:xfrm>
            <a:off x="4140200" y="3068638"/>
            <a:ext cx="5003800" cy="1511300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uk-UA" sz="2800" smtClean="0">
                <a:latin typeface="Arial" charset="0"/>
              </a:rPr>
              <a:t>Вчитель початкових класів</a:t>
            </a:r>
          </a:p>
          <a:p>
            <a:pPr marL="0" indent="0" algn="ctr">
              <a:buFont typeface="Arial" charset="0"/>
              <a:buNone/>
            </a:pPr>
            <a:r>
              <a:rPr lang="uk-UA" sz="2800" smtClean="0">
                <a:latin typeface="Arial" charset="0"/>
              </a:rPr>
              <a:t> Солоницівського колегіуму</a:t>
            </a:r>
            <a:endParaRPr lang="ru-RU" sz="2800" smtClean="0">
              <a:latin typeface="Arial" charset="0"/>
            </a:endParaRPr>
          </a:p>
        </p:txBody>
      </p:sp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57163"/>
            <a:ext cx="4133850" cy="670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Tm="995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3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/>
      <p:bldP spid="13318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>
                <a:solidFill>
                  <a:schemeClr val="hlink"/>
                </a:solidFill>
              </a:rPr>
              <a:t>Зміст</a:t>
            </a:r>
            <a:endParaRPr lang="ru-RU" smtClean="0">
              <a:solidFill>
                <a:schemeClr val="hlink"/>
              </a:solidFill>
            </a:endParaRPr>
          </a:p>
        </p:txBody>
      </p:sp>
      <p:sp>
        <p:nvSpPr>
          <p:cNvPr id="2662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 typeface="Arial" charset="0"/>
              <a:buAutoNum type="arabicPeriod"/>
            </a:pPr>
            <a:r>
              <a:rPr lang="uk-UA" smtClean="0">
                <a:solidFill>
                  <a:schemeClr val="hlink"/>
                </a:solidFill>
              </a:rPr>
              <a:t> </a:t>
            </a:r>
            <a:r>
              <a:rPr lang="uk-UA" smtClean="0">
                <a:solidFill>
                  <a:schemeClr val="hlink"/>
                </a:solidFill>
                <a:hlinkClick r:id="rId3" action="ppaction://hlinksldjump"/>
              </a:rPr>
              <a:t>Моя позиція</a:t>
            </a:r>
            <a:endParaRPr lang="uk-UA" smtClean="0">
              <a:solidFill>
                <a:schemeClr val="hlink"/>
              </a:solidFill>
            </a:endParaRPr>
          </a:p>
          <a:p>
            <a:pPr marL="609600" indent="-609600">
              <a:buFont typeface="Arial" charset="0"/>
              <a:buAutoNum type="arabicPeriod"/>
            </a:pPr>
            <a:r>
              <a:rPr lang="uk-UA" smtClean="0">
                <a:solidFill>
                  <a:schemeClr val="hlink"/>
                </a:solidFill>
                <a:hlinkClick r:id="rId4" action="ppaction://hlinksldjump"/>
              </a:rPr>
              <a:t>Загальні відомості</a:t>
            </a:r>
            <a:endParaRPr lang="uk-UA" smtClean="0">
              <a:solidFill>
                <a:schemeClr val="hlink"/>
              </a:solidFill>
            </a:endParaRPr>
          </a:p>
          <a:p>
            <a:pPr marL="609600" indent="-609600">
              <a:buFont typeface="Arial" charset="0"/>
              <a:buAutoNum type="arabicPeriod"/>
            </a:pPr>
            <a:r>
              <a:rPr lang="uk-UA" smtClean="0">
                <a:solidFill>
                  <a:schemeClr val="hlink"/>
                </a:solidFill>
                <a:hlinkClick r:id="rId5" action="ppaction://hlinksldjump"/>
              </a:rPr>
              <a:t>Основні принципи роботи</a:t>
            </a:r>
            <a:endParaRPr lang="uk-UA" smtClean="0">
              <a:solidFill>
                <a:schemeClr val="hlink"/>
              </a:solidFill>
            </a:endParaRPr>
          </a:p>
          <a:p>
            <a:pPr marL="609600" indent="-609600">
              <a:buFont typeface="Arial" charset="0"/>
              <a:buAutoNum type="arabicPeriod"/>
            </a:pPr>
            <a:r>
              <a:rPr lang="uk-UA" smtClean="0">
                <a:solidFill>
                  <a:schemeClr val="hlink"/>
                </a:solidFill>
                <a:hlinkClick r:id="rId6" action="ppaction://hlinksldjump"/>
              </a:rPr>
              <a:t>У своїй роботі дотримуюсь принципів диференціації та індив...</a:t>
            </a:r>
            <a:endParaRPr lang="uk-UA" smtClean="0">
              <a:solidFill>
                <a:schemeClr val="hlink"/>
              </a:solidFill>
            </a:endParaRPr>
          </a:p>
          <a:p>
            <a:pPr marL="609600" indent="-609600">
              <a:buFont typeface="Arial" charset="0"/>
              <a:buAutoNum type="arabicPeriod"/>
            </a:pPr>
            <a:r>
              <a:rPr lang="uk-UA" smtClean="0">
                <a:solidFill>
                  <a:schemeClr val="hlink"/>
                </a:solidFill>
                <a:hlinkClick r:id="rId7" action="ppaction://hlinksldjump"/>
              </a:rPr>
              <a:t>Моя праця</a:t>
            </a:r>
            <a:endParaRPr lang="uk-UA" smtClean="0">
              <a:solidFill>
                <a:schemeClr val="hlink"/>
              </a:solidFill>
            </a:endParaRPr>
          </a:p>
          <a:p>
            <a:pPr marL="609600" indent="-609600">
              <a:buFont typeface="Arial" charset="0"/>
              <a:buAutoNum type="arabicPeriod"/>
            </a:pPr>
            <a:endParaRPr lang="uk-UA" smtClean="0">
              <a:solidFill>
                <a:schemeClr val="hlink"/>
              </a:solidFill>
            </a:endParaRPr>
          </a:p>
        </p:txBody>
      </p:sp>
      <p:grpSp>
        <p:nvGrpSpPr>
          <p:cNvPr id="26633" name="Group 9"/>
          <p:cNvGrpSpPr>
            <a:grpSpLocks/>
          </p:cNvGrpSpPr>
          <p:nvPr/>
        </p:nvGrpSpPr>
        <p:grpSpPr bwMode="auto">
          <a:xfrm>
            <a:off x="323850" y="6165850"/>
            <a:ext cx="1366838" cy="431800"/>
            <a:chOff x="204" y="3884"/>
            <a:chExt cx="861" cy="272"/>
          </a:xfrm>
        </p:grpSpPr>
        <p:sp>
          <p:nvSpPr>
            <p:cNvPr id="26628" name="AutoShape 4">
              <a:hlinkClick r:id="" action="ppaction://hlinkshowjump?jump=nextslide" highlightClick="1"/>
            </p:cNvPr>
            <p:cNvSpPr>
              <a:spLocks noChangeArrowheads="1"/>
            </p:cNvSpPr>
            <p:nvPr/>
          </p:nvSpPr>
          <p:spPr bwMode="auto">
            <a:xfrm>
              <a:off x="748" y="3884"/>
              <a:ext cx="317" cy="272"/>
            </a:xfrm>
            <a:prstGeom prst="actionButtonForwardNex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29" name="AutoShape 5">
              <a:hlinkClick r:id="" action="ppaction://hlinkshowjump?jump=firstslide" highlightClick="1"/>
            </p:cNvPr>
            <p:cNvSpPr>
              <a:spLocks noChangeArrowheads="1"/>
            </p:cNvSpPr>
            <p:nvPr/>
          </p:nvSpPr>
          <p:spPr bwMode="auto">
            <a:xfrm>
              <a:off x="476" y="3884"/>
              <a:ext cx="273" cy="272"/>
            </a:xfrm>
            <a:prstGeom prst="actionButtonHome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30" name="AutoShape 6">
              <a:hlinkClick r:id="" action="ppaction://hlinkshowjump?jump=previousslide" highlightClick="1"/>
            </p:cNvPr>
            <p:cNvSpPr>
              <a:spLocks noChangeArrowheads="1"/>
            </p:cNvSpPr>
            <p:nvPr/>
          </p:nvSpPr>
          <p:spPr bwMode="auto">
            <a:xfrm>
              <a:off x="204" y="3884"/>
              <a:ext cx="273" cy="272"/>
            </a:xfrm>
            <a:prstGeom prst="actionButtonBackPrevious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31" name="AutoShape 7">
              <a:hlinkClick r:id="" action="ppaction://hlinkshowjump?jump=firstslide" highlightClick="1"/>
            </p:cNvPr>
            <p:cNvSpPr>
              <a:spLocks noChangeArrowheads="1"/>
            </p:cNvSpPr>
            <p:nvPr/>
          </p:nvSpPr>
          <p:spPr bwMode="auto">
            <a:xfrm>
              <a:off x="476" y="3884"/>
              <a:ext cx="273" cy="272"/>
            </a:xfrm>
            <a:prstGeom prst="actionButtonHom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32" name="AutoShape 8">
              <a:hlinkClick r:id="" action="ppaction://hlinkshowjump?jump=previousslide" highlightClick="1"/>
            </p:cNvPr>
            <p:cNvSpPr>
              <a:spLocks noChangeArrowheads="1"/>
            </p:cNvSpPr>
            <p:nvPr/>
          </p:nvSpPr>
          <p:spPr bwMode="auto">
            <a:xfrm>
              <a:off x="204" y="3884"/>
              <a:ext cx="273" cy="272"/>
            </a:xfrm>
            <a:prstGeom prst="actionButtonBackPrevious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  <p:custDataLst>
      <p:tags r:id="rId1"/>
    </p:custDataLst>
  </p:cSld>
  <p:clrMapOvr>
    <a:masterClrMapping/>
  </p:clrMapOvr>
  <p:transition advTm="89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i="1" smtClean="0">
                <a:solidFill>
                  <a:schemeClr val="hlink"/>
                </a:solidFill>
                <a:latin typeface="Arial" charset="0"/>
              </a:rPr>
              <a:t>Моя позиція</a:t>
            </a:r>
            <a:endParaRPr lang="ru-RU" i="1" smtClean="0">
              <a:solidFill>
                <a:schemeClr val="hlink"/>
              </a:solidFill>
              <a:latin typeface="Arial" charset="0"/>
            </a:endParaRPr>
          </a:p>
        </p:txBody>
      </p:sp>
      <p:sp>
        <p:nvSpPr>
          <p:cNvPr id="1433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ru-RU" b="1" smtClean="0"/>
              <a:t>	</a:t>
            </a:r>
            <a:r>
              <a:rPr lang="ru-RU" b="1" i="1" smtClean="0">
                <a:solidFill>
                  <a:schemeClr val="hlink"/>
                </a:solidFill>
              </a:rPr>
              <a:t>«Учитель — перший і головний світоч в інтелектуальному житті школяра; він пробуджує в дитини жадобу знань, повагу до науки, культури, освіти.»</a:t>
            </a:r>
            <a:r>
              <a:rPr lang="ru-RU" smtClean="0"/>
              <a:t> </a:t>
            </a:r>
          </a:p>
          <a:p>
            <a:pPr algn="r">
              <a:buFont typeface="Arial" charset="0"/>
              <a:buNone/>
            </a:pPr>
            <a:r>
              <a:rPr lang="ru-RU" smtClean="0">
                <a:solidFill>
                  <a:schemeClr val="hlink"/>
                </a:solidFill>
              </a:rPr>
              <a:t>В. О. Сухомлинський</a:t>
            </a:r>
            <a:r>
              <a:rPr lang="ru-RU" smtClean="0"/>
              <a:t>  </a:t>
            </a:r>
          </a:p>
        </p:txBody>
      </p:sp>
      <p:grpSp>
        <p:nvGrpSpPr>
          <p:cNvPr id="14342" name="Group 6"/>
          <p:cNvGrpSpPr>
            <a:grpSpLocks/>
          </p:cNvGrpSpPr>
          <p:nvPr/>
        </p:nvGrpSpPr>
        <p:grpSpPr bwMode="auto">
          <a:xfrm>
            <a:off x="323850" y="6165850"/>
            <a:ext cx="1366838" cy="431800"/>
            <a:chOff x="204" y="3884"/>
            <a:chExt cx="861" cy="272"/>
          </a:xfrm>
        </p:grpSpPr>
        <p:sp>
          <p:nvSpPr>
            <p:cNvPr id="14343" name="AutoShape 7">
              <a:hlinkClick r:id="" action="ppaction://hlinkshowjump?jump=nextslide" highlightClick="1"/>
            </p:cNvPr>
            <p:cNvSpPr>
              <a:spLocks noChangeArrowheads="1"/>
            </p:cNvSpPr>
            <p:nvPr/>
          </p:nvSpPr>
          <p:spPr bwMode="auto">
            <a:xfrm>
              <a:off x="748" y="3884"/>
              <a:ext cx="317" cy="272"/>
            </a:xfrm>
            <a:prstGeom prst="actionButtonForwardNex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44" name="AutoShape 8">
              <a:hlinkClick r:id="" action="ppaction://hlinkshowjump?jump=firstslide" highlightClick="1"/>
            </p:cNvPr>
            <p:cNvSpPr>
              <a:spLocks noChangeArrowheads="1"/>
            </p:cNvSpPr>
            <p:nvPr/>
          </p:nvSpPr>
          <p:spPr bwMode="auto">
            <a:xfrm>
              <a:off x="476" y="3884"/>
              <a:ext cx="273" cy="272"/>
            </a:xfrm>
            <a:prstGeom prst="actionButtonHome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45" name="AutoShape 9">
              <a:hlinkClick r:id="" action="ppaction://hlinkshowjump?jump=previousslide" highlightClick="1"/>
            </p:cNvPr>
            <p:cNvSpPr>
              <a:spLocks noChangeArrowheads="1"/>
            </p:cNvSpPr>
            <p:nvPr/>
          </p:nvSpPr>
          <p:spPr bwMode="auto">
            <a:xfrm>
              <a:off x="204" y="3884"/>
              <a:ext cx="273" cy="272"/>
            </a:xfrm>
            <a:prstGeom prst="actionButtonBackPrevious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46" name="AutoShape 10">
              <a:hlinkClick r:id="" action="ppaction://hlinkshowjump?jump=firstslide" highlightClick="1"/>
            </p:cNvPr>
            <p:cNvSpPr>
              <a:spLocks noChangeArrowheads="1"/>
            </p:cNvSpPr>
            <p:nvPr/>
          </p:nvSpPr>
          <p:spPr bwMode="auto">
            <a:xfrm>
              <a:off x="476" y="3884"/>
              <a:ext cx="273" cy="272"/>
            </a:xfrm>
            <a:prstGeom prst="actionButtonHom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47" name="AutoShape 11">
              <a:hlinkClick r:id="" action="ppaction://hlinkshowjump?jump=previousslide" highlightClick="1"/>
            </p:cNvPr>
            <p:cNvSpPr>
              <a:spLocks noChangeArrowheads="1"/>
            </p:cNvSpPr>
            <p:nvPr/>
          </p:nvSpPr>
          <p:spPr bwMode="auto">
            <a:xfrm>
              <a:off x="204" y="3884"/>
              <a:ext cx="273" cy="272"/>
            </a:xfrm>
            <a:prstGeom prst="actionButtonBackPrevious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  <p:custDataLst>
      <p:tags r:id="rId1"/>
    </p:custDataLst>
  </p:cSld>
  <p:clrMapOvr>
    <a:masterClrMapping/>
  </p:clrMapOvr>
  <p:transition advTm="101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7" grpId="0"/>
      <p:bldP spid="1433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>
                <a:solidFill>
                  <a:schemeClr val="hlink"/>
                </a:solidFill>
              </a:rPr>
              <a:t>Загальні відомості:</a:t>
            </a:r>
            <a:endParaRPr lang="ru-RU" smtClean="0">
              <a:solidFill>
                <a:schemeClr val="hlink"/>
              </a:solidFill>
            </a:endParaRPr>
          </a:p>
        </p:txBody>
      </p:sp>
      <p:sp>
        <p:nvSpPr>
          <p:cNvPr id="15364" name="Rectangle 4"/>
          <p:cNvSpPr>
            <a:spLocks noGrp="1"/>
          </p:cNvSpPr>
          <p:nvPr>
            <p:ph type="body" idx="4294967295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r>
              <a:rPr lang="uk-UA" b="1" smtClean="0">
                <a:solidFill>
                  <a:schemeClr val="hlink"/>
                </a:solidFill>
              </a:rPr>
              <a:t>Освіта:</a:t>
            </a:r>
            <a:r>
              <a:rPr lang="uk-UA" smtClean="0">
                <a:solidFill>
                  <a:schemeClr val="hlink"/>
                </a:solidFill>
              </a:rPr>
              <a:t> </a:t>
            </a:r>
            <a:r>
              <a:rPr lang="ru-RU" i="1" smtClean="0">
                <a:solidFill>
                  <a:schemeClr val="hlink"/>
                </a:solidFill>
              </a:rPr>
              <a:t>Харківський національний педагогічний університет імені Г.С.Сковороди (ХНПУ)</a:t>
            </a:r>
            <a:endParaRPr lang="ru-RU" smtClean="0">
              <a:solidFill>
                <a:schemeClr val="hlink"/>
              </a:solidFill>
            </a:endParaRPr>
          </a:p>
          <a:p>
            <a:r>
              <a:rPr lang="uk-UA" b="1" smtClean="0">
                <a:solidFill>
                  <a:schemeClr val="hlink"/>
                </a:solidFill>
              </a:rPr>
              <a:t>Стаж роботи:</a:t>
            </a:r>
            <a:r>
              <a:rPr lang="uk-UA" smtClean="0">
                <a:solidFill>
                  <a:schemeClr val="hlink"/>
                </a:solidFill>
              </a:rPr>
              <a:t> 26 років</a:t>
            </a:r>
          </a:p>
          <a:p>
            <a:r>
              <a:rPr lang="uk-UA" b="1" smtClean="0">
                <a:solidFill>
                  <a:schemeClr val="hlink"/>
                </a:solidFill>
              </a:rPr>
              <a:t>Кваліфікаційна категорія:</a:t>
            </a:r>
            <a:r>
              <a:rPr lang="uk-UA" smtClean="0">
                <a:solidFill>
                  <a:schemeClr val="hlink"/>
                </a:solidFill>
              </a:rPr>
              <a:t> вища</a:t>
            </a:r>
            <a:endParaRPr lang="ru-RU" smtClean="0">
              <a:solidFill>
                <a:schemeClr val="hlink"/>
              </a:solidFill>
            </a:endParaRPr>
          </a:p>
        </p:txBody>
      </p:sp>
      <p:grpSp>
        <p:nvGrpSpPr>
          <p:cNvPr id="15365" name="Group 5"/>
          <p:cNvGrpSpPr>
            <a:grpSpLocks/>
          </p:cNvGrpSpPr>
          <p:nvPr/>
        </p:nvGrpSpPr>
        <p:grpSpPr bwMode="auto">
          <a:xfrm>
            <a:off x="323850" y="6165850"/>
            <a:ext cx="1366838" cy="431800"/>
            <a:chOff x="204" y="3884"/>
            <a:chExt cx="861" cy="272"/>
          </a:xfrm>
        </p:grpSpPr>
        <p:sp>
          <p:nvSpPr>
            <p:cNvPr id="15366" name="AutoShape 6">
              <a:hlinkClick r:id="" action="ppaction://hlinkshowjump?jump=nextslide" highlightClick="1"/>
            </p:cNvPr>
            <p:cNvSpPr>
              <a:spLocks noChangeArrowheads="1"/>
            </p:cNvSpPr>
            <p:nvPr/>
          </p:nvSpPr>
          <p:spPr bwMode="auto">
            <a:xfrm>
              <a:off x="748" y="3884"/>
              <a:ext cx="317" cy="272"/>
            </a:xfrm>
            <a:prstGeom prst="actionButtonForwardNex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67" name="AutoShape 7">
              <a:hlinkClick r:id="" action="ppaction://hlinkshowjump?jump=firstslide" highlightClick="1"/>
            </p:cNvPr>
            <p:cNvSpPr>
              <a:spLocks noChangeArrowheads="1"/>
            </p:cNvSpPr>
            <p:nvPr/>
          </p:nvSpPr>
          <p:spPr bwMode="auto">
            <a:xfrm>
              <a:off x="476" y="3884"/>
              <a:ext cx="273" cy="272"/>
            </a:xfrm>
            <a:prstGeom prst="actionButtonHome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68" name="AutoShape 8">
              <a:hlinkClick r:id="" action="ppaction://hlinkshowjump?jump=previousslide" highlightClick="1"/>
            </p:cNvPr>
            <p:cNvSpPr>
              <a:spLocks noChangeArrowheads="1"/>
            </p:cNvSpPr>
            <p:nvPr/>
          </p:nvSpPr>
          <p:spPr bwMode="auto">
            <a:xfrm>
              <a:off x="204" y="3884"/>
              <a:ext cx="273" cy="272"/>
            </a:xfrm>
            <a:prstGeom prst="actionButtonBackPrevious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69" name="AutoShape 9">
              <a:hlinkClick r:id="" action="ppaction://hlinkshowjump?jump=firstslide" highlightClick="1"/>
            </p:cNvPr>
            <p:cNvSpPr>
              <a:spLocks noChangeArrowheads="1"/>
            </p:cNvSpPr>
            <p:nvPr/>
          </p:nvSpPr>
          <p:spPr bwMode="auto">
            <a:xfrm>
              <a:off x="476" y="3884"/>
              <a:ext cx="273" cy="272"/>
            </a:xfrm>
            <a:prstGeom prst="actionButtonHom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70" name="AutoShape 10">
              <a:hlinkClick r:id="" action="ppaction://hlinkshowjump?jump=previousslide" highlightClick="1"/>
            </p:cNvPr>
            <p:cNvSpPr>
              <a:spLocks noChangeArrowheads="1"/>
            </p:cNvSpPr>
            <p:nvPr/>
          </p:nvSpPr>
          <p:spPr bwMode="auto">
            <a:xfrm>
              <a:off x="204" y="3884"/>
              <a:ext cx="273" cy="272"/>
            </a:xfrm>
            <a:prstGeom prst="actionButtonBackPrevious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  <p:custDataLst>
      <p:tags r:id="rId1"/>
    </p:custDataLst>
  </p:cSld>
  <p:clrMapOvr>
    <a:masterClrMapping/>
  </p:clrMapOvr>
  <p:transition advTm="99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1" grpId="0"/>
      <p:bldP spid="1536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title"/>
          </p:nvPr>
        </p:nvSpPr>
        <p:spPr>
          <a:xfrm>
            <a:off x="250825" y="0"/>
            <a:ext cx="8229600" cy="1143000"/>
          </a:xfrm>
        </p:spPr>
        <p:txBody>
          <a:bodyPr/>
          <a:lstStyle/>
          <a:p>
            <a:r>
              <a:rPr lang="uk-UA" i="1" smtClean="0">
                <a:solidFill>
                  <a:schemeClr val="hlink"/>
                </a:solidFill>
              </a:rPr>
              <a:t>Основні принципи роботи</a:t>
            </a:r>
            <a:endParaRPr lang="ru-RU" i="1" smtClean="0">
              <a:solidFill>
                <a:schemeClr val="hlink"/>
              </a:solidFill>
            </a:endParaRPr>
          </a:p>
        </p:txBody>
      </p:sp>
      <p:graphicFrame>
        <p:nvGraphicFramePr>
          <p:cNvPr id="21510" name="Diagram 6"/>
          <p:cNvGraphicFramePr>
            <a:graphicFrameLocks/>
          </p:cNvGraphicFramePr>
          <p:nvPr>
            <p:ph idx="1"/>
          </p:nvPr>
        </p:nvGraphicFramePr>
        <p:xfrm>
          <a:off x="0" y="908050"/>
          <a:ext cx="8964613" cy="5680075"/>
        </p:xfrm>
        <a:graphic>
          <a:graphicData uri="http://schemas.openxmlformats.org/drawingml/2006/compatibility">
            <com:legacyDrawing xmlns:com="http://schemas.openxmlformats.org/drawingml/2006/compatibility" spid="_x0000_s21510"/>
          </a:graphicData>
        </a:graphic>
      </p:graphicFrame>
      <p:grpSp>
        <p:nvGrpSpPr>
          <p:cNvPr id="21527" name="Group 23"/>
          <p:cNvGrpSpPr>
            <a:grpSpLocks/>
          </p:cNvGrpSpPr>
          <p:nvPr/>
        </p:nvGrpSpPr>
        <p:grpSpPr bwMode="auto">
          <a:xfrm>
            <a:off x="323850" y="6165850"/>
            <a:ext cx="1366838" cy="431800"/>
            <a:chOff x="204" y="3884"/>
            <a:chExt cx="861" cy="272"/>
          </a:xfrm>
        </p:grpSpPr>
        <p:sp>
          <p:nvSpPr>
            <p:cNvPr id="21528" name="AutoShape 24">
              <a:hlinkClick r:id="" action="ppaction://hlinkshowjump?jump=nextslide" highlightClick="1"/>
            </p:cNvPr>
            <p:cNvSpPr>
              <a:spLocks noChangeArrowheads="1"/>
            </p:cNvSpPr>
            <p:nvPr/>
          </p:nvSpPr>
          <p:spPr bwMode="auto">
            <a:xfrm>
              <a:off x="748" y="3884"/>
              <a:ext cx="317" cy="272"/>
            </a:xfrm>
            <a:prstGeom prst="actionButtonForwardNex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29" name="AutoShape 25">
              <a:hlinkClick r:id="" action="ppaction://hlinkshowjump?jump=firstslide" highlightClick="1"/>
            </p:cNvPr>
            <p:cNvSpPr>
              <a:spLocks noChangeArrowheads="1"/>
            </p:cNvSpPr>
            <p:nvPr/>
          </p:nvSpPr>
          <p:spPr bwMode="auto">
            <a:xfrm>
              <a:off x="476" y="3884"/>
              <a:ext cx="273" cy="272"/>
            </a:xfrm>
            <a:prstGeom prst="actionButtonHome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30" name="AutoShape 26">
              <a:hlinkClick r:id="" action="ppaction://hlinkshowjump?jump=previousslide" highlightClick="1"/>
            </p:cNvPr>
            <p:cNvSpPr>
              <a:spLocks noChangeArrowheads="1"/>
            </p:cNvSpPr>
            <p:nvPr/>
          </p:nvSpPr>
          <p:spPr bwMode="auto">
            <a:xfrm>
              <a:off x="204" y="3884"/>
              <a:ext cx="273" cy="272"/>
            </a:xfrm>
            <a:prstGeom prst="actionButtonBackPrevious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31" name="AutoShape 27">
              <a:hlinkClick r:id="" action="ppaction://hlinkshowjump?jump=firstslide" highlightClick="1"/>
            </p:cNvPr>
            <p:cNvSpPr>
              <a:spLocks noChangeArrowheads="1"/>
            </p:cNvSpPr>
            <p:nvPr/>
          </p:nvSpPr>
          <p:spPr bwMode="auto">
            <a:xfrm>
              <a:off x="476" y="3884"/>
              <a:ext cx="273" cy="272"/>
            </a:xfrm>
            <a:prstGeom prst="actionButtonHom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32" name="AutoShape 28">
              <a:hlinkClick r:id="" action="ppaction://hlinkshowjump?jump=previousslide" highlightClick="1"/>
            </p:cNvPr>
            <p:cNvSpPr>
              <a:spLocks noChangeArrowheads="1"/>
            </p:cNvSpPr>
            <p:nvPr/>
          </p:nvSpPr>
          <p:spPr bwMode="auto">
            <a:xfrm>
              <a:off x="204" y="3884"/>
              <a:ext cx="273" cy="272"/>
            </a:xfrm>
            <a:prstGeom prst="actionButtonBackPrevious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  <p:custDataLst>
      <p:tags r:id="rId2"/>
    </p:custDataLst>
  </p:cSld>
  <p:clrMapOvr>
    <a:masterClrMapping/>
  </p:clrMapOvr>
  <p:transition advTm="124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1"/>
      <p:bldDgm spid="215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/>
          </p:nvPr>
        </p:nvSpPr>
        <p:spPr>
          <a:xfrm>
            <a:off x="179388" y="0"/>
            <a:ext cx="8497887" cy="2060575"/>
          </a:xfrm>
        </p:spPr>
        <p:txBody>
          <a:bodyPr/>
          <a:lstStyle/>
          <a:p>
            <a:pPr algn="l"/>
            <a:r>
              <a:rPr lang="uk-UA" sz="2800" smtClean="0">
                <a:solidFill>
                  <a:schemeClr val="hlink"/>
                </a:solidFill>
              </a:rPr>
              <a:t>У своїй роботі дотримуюсь принципів </a:t>
            </a:r>
            <a:r>
              <a:rPr lang="uk-UA" sz="2800" u="sng" smtClean="0">
                <a:solidFill>
                  <a:schemeClr val="hlink"/>
                </a:solidFill>
              </a:rPr>
              <a:t>диференціації</a:t>
            </a:r>
            <a:r>
              <a:rPr lang="uk-UA" sz="2800" smtClean="0">
                <a:solidFill>
                  <a:schemeClr val="hlink"/>
                </a:solidFill>
              </a:rPr>
              <a:t> та </a:t>
            </a:r>
            <a:r>
              <a:rPr lang="uk-UA" sz="2800" u="sng" smtClean="0">
                <a:solidFill>
                  <a:schemeClr val="hlink"/>
                </a:solidFill>
              </a:rPr>
              <a:t>індивідуалізації </a:t>
            </a:r>
            <a:r>
              <a:rPr lang="uk-UA" sz="2800" smtClean="0">
                <a:solidFill>
                  <a:schemeClr val="hlink"/>
                </a:solidFill>
              </a:rPr>
              <a:t>навчання.</a:t>
            </a:r>
            <a:br>
              <a:rPr lang="uk-UA" sz="2800" smtClean="0">
                <a:solidFill>
                  <a:schemeClr val="hlink"/>
                </a:solidFill>
              </a:rPr>
            </a:br>
            <a:r>
              <a:rPr lang="uk-UA" sz="2800" smtClean="0">
                <a:solidFill>
                  <a:schemeClr val="hlink"/>
                </a:solidFill>
              </a:rPr>
              <a:t>Щоб досягти позитивних результатів у навчанні та вихованні дітей нобхідне:</a:t>
            </a:r>
            <a:endParaRPr lang="ru-RU" sz="2800" smtClean="0">
              <a:solidFill>
                <a:schemeClr val="hlink"/>
              </a:solidFill>
            </a:endParaRPr>
          </a:p>
        </p:txBody>
      </p:sp>
      <p:sp>
        <p:nvSpPr>
          <p:cNvPr id="25603" name="Rectangle 3"/>
          <p:cNvSpPr>
            <a:spLocks noGrp="1"/>
          </p:cNvSpPr>
          <p:nvPr>
            <p:ph type="body" idx="1"/>
          </p:nvPr>
        </p:nvSpPr>
        <p:spPr>
          <a:xfrm>
            <a:off x="179388" y="1916113"/>
            <a:ext cx="6049962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sz="2800" smtClean="0">
                <a:solidFill>
                  <a:srgbClr val="800000"/>
                </a:solidFill>
              </a:rPr>
              <a:t>застосування іновацій у навчально-виховному процесі;</a:t>
            </a:r>
          </a:p>
          <a:p>
            <a:pPr>
              <a:lnSpc>
                <a:spcPct val="90000"/>
              </a:lnSpc>
            </a:pPr>
            <a:r>
              <a:rPr lang="uk-UA" sz="2800" smtClean="0">
                <a:solidFill>
                  <a:srgbClr val="800000"/>
                </a:solidFill>
              </a:rPr>
              <a:t>Індивідуальний вибір обсягу розумового та фізичного навантаження;</a:t>
            </a:r>
          </a:p>
          <a:p>
            <a:pPr>
              <a:lnSpc>
                <a:spcPct val="90000"/>
              </a:lnSpc>
            </a:pPr>
            <a:r>
              <a:rPr lang="uk-UA" sz="2800" smtClean="0">
                <a:solidFill>
                  <a:srgbClr val="800000"/>
                </a:solidFill>
              </a:rPr>
              <a:t>Психолого-педагогічний моніторинг з метою вивчення інтересів, стану здоров’я дітей;</a:t>
            </a:r>
          </a:p>
          <a:p>
            <a:pPr>
              <a:lnSpc>
                <a:spcPct val="90000"/>
              </a:lnSpc>
            </a:pPr>
            <a:r>
              <a:rPr lang="uk-UA" sz="2800" smtClean="0">
                <a:solidFill>
                  <a:srgbClr val="800000"/>
                </a:solidFill>
              </a:rPr>
              <a:t>Комплексне використання індивідуальних і групових форм впливу на особистість.</a:t>
            </a:r>
            <a:endParaRPr lang="ru-RU" sz="2800" smtClean="0">
              <a:solidFill>
                <a:srgbClr val="800000"/>
              </a:solidFill>
            </a:endParaRPr>
          </a:p>
        </p:txBody>
      </p:sp>
      <p:grpSp>
        <p:nvGrpSpPr>
          <p:cNvPr id="25605" name="Group 5"/>
          <p:cNvGrpSpPr>
            <a:grpSpLocks/>
          </p:cNvGrpSpPr>
          <p:nvPr/>
        </p:nvGrpSpPr>
        <p:grpSpPr bwMode="auto">
          <a:xfrm>
            <a:off x="5292725" y="6426200"/>
            <a:ext cx="1366838" cy="431800"/>
            <a:chOff x="204" y="3884"/>
            <a:chExt cx="861" cy="272"/>
          </a:xfrm>
        </p:grpSpPr>
        <p:sp>
          <p:nvSpPr>
            <p:cNvPr id="25606" name="AutoShape 6">
              <a:hlinkClick r:id="" action="ppaction://hlinkshowjump?jump=nextslide" highlightClick="1"/>
            </p:cNvPr>
            <p:cNvSpPr>
              <a:spLocks noChangeArrowheads="1"/>
            </p:cNvSpPr>
            <p:nvPr/>
          </p:nvSpPr>
          <p:spPr bwMode="auto">
            <a:xfrm>
              <a:off x="748" y="3884"/>
              <a:ext cx="317" cy="272"/>
            </a:xfrm>
            <a:prstGeom prst="actionButtonForwardNex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607" name="AutoShape 7">
              <a:hlinkClick r:id="" action="ppaction://hlinkshowjump?jump=firstslide" highlightClick="1"/>
            </p:cNvPr>
            <p:cNvSpPr>
              <a:spLocks noChangeArrowheads="1"/>
            </p:cNvSpPr>
            <p:nvPr/>
          </p:nvSpPr>
          <p:spPr bwMode="auto">
            <a:xfrm>
              <a:off x="476" y="3884"/>
              <a:ext cx="273" cy="272"/>
            </a:xfrm>
            <a:prstGeom prst="actionButtonHome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608" name="AutoShape 8">
              <a:hlinkClick r:id="" action="ppaction://hlinkshowjump?jump=previousslide" highlightClick="1"/>
            </p:cNvPr>
            <p:cNvSpPr>
              <a:spLocks noChangeArrowheads="1"/>
            </p:cNvSpPr>
            <p:nvPr/>
          </p:nvSpPr>
          <p:spPr bwMode="auto">
            <a:xfrm>
              <a:off x="204" y="3884"/>
              <a:ext cx="273" cy="272"/>
            </a:xfrm>
            <a:prstGeom prst="actionButtonBackPrevious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609" name="AutoShape 9">
              <a:hlinkClick r:id="" action="ppaction://hlinkshowjump?jump=firstslide" highlightClick="1"/>
            </p:cNvPr>
            <p:cNvSpPr>
              <a:spLocks noChangeArrowheads="1"/>
            </p:cNvSpPr>
            <p:nvPr/>
          </p:nvSpPr>
          <p:spPr bwMode="auto">
            <a:xfrm>
              <a:off x="476" y="3884"/>
              <a:ext cx="273" cy="272"/>
            </a:xfrm>
            <a:prstGeom prst="actionButtonHom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610" name="AutoShape 10">
              <a:hlinkClick r:id="" action="ppaction://hlinkshowjump?jump=previousslide" highlightClick="1"/>
            </p:cNvPr>
            <p:cNvSpPr>
              <a:spLocks noChangeArrowheads="1"/>
            </p:cNvSpPr>
            <p:nvPr/>
          </p:nvSpPr>
          <p:spPr bwMode="auto">
            <a:xfrm>
              <a:off x="204" y="3884"/>
              <a:ext cx="273" cy="272"/>
            </a:xfrm>
            <a:prstGeom prst="actionButtonBackPrevious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  <p:custDataLst>
      <p:tags r:id="rId1"/>
    </p:custDataLst>
  </p:cSld>
  <p:clrMapOvr>
    <a:masterClrMapping/>
  </p:clrMapOvr>
  <p:transition advTm="2425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/>
          </p:cNvSpPr>
          <p:nvPr>
            <p:ph type="title"/>
          </p:nvPr>
        </p:nvSpPr>
        <p:spPr>
          <a:xfrm>
            <a:off x="1979613" y="0"/>
            <a:ext cx="4895850" cy="863600"/>
          </a:xfrm>
        </p:spPr>
        <p:txBody>
          <a:bodyPr/>
          <a:lstStyle/>
          <a:p>
            <a:r>
              <a:rPr lang="uk-UA" smtClean="0">
                <a:solidFill>
                  <a:schemeClr val="hlink"/>
                </a:solidFill>
              </a:rPr>
              <a:t>Моя праця</a:t>
            </a:r>
            <a:endParaRPr lang="ru-RU" smtClean="0">
              <a:solidFill>
                <a:schemeClr val="hlink"/>
              </a:solidFill>
            </a:endParaRPr>
          </a:p>
        </p:txBody>
      </p:sp>
      <p:pic>
        <p:nvPicPr>
          <p:cNvPr id="27653" name="Picture 5" descr="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55875" y="1052513"/>
            <a:ext cx="4248150" cy="3032125"/>
          </a:xfrm>
          <a:prstGeom prst="rect">
            <a:avLst/>
          </a:prstGeom>
          <a:noFill/>
        </p:spPr>
      </p:pic>
      <p:pic>
        <p:nvPicPr>
          <p:cNvPr id="27655" name="Picture 7" descr="image?t=3&amp;bid=816419063664&amp;id=816419063664&amp;plc=WEB&amp;tkn=*CuoarehyXuj6g6_1KWt71u6dXR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260350"/>
            <a:ext cx="2520950" cy="1890713"/>
          </a:xfrm>
          <a:prstGeom prst="rect">
            <a:avLst/>
          </a:prstGeom>
          <a:noFill/>
        </p:spPr>
      </p:pic>
      <p:pic>
        <p:nvPicPr>
          <p:cNvPr id="27657" name="Picture 9" descr="image?t=0&amp;bid=816166066544&amp;id=816166066544&amp;plc=WEB&amp;tkn=*J5ibDqX4ECX5memrIIEiRUVJGk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2276475"/>
            <a:ext cx="2592388" cy="1944688"/>
          </a:xfrm>
          <a:prstGeom prst="rect">
            <a:avLst/>
          </a:prstGeom>
          <a:noFill/>
        </p:spPr>
      </p:pic>
      <p:pic>
        <p:nvPicPr>
          <p:cNvPr id="27659" name="Picture 11" descr="image?t=3&amp;bid=813217090672&amp;id=813216937840&amp;plc=WEB&amp;tkn=*cHJQfB1-m7I_Zn3EUJZ4Q5bYUi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8313" y="4365625"/>
            <a:ext cx="2736850" cy="2052638"/>
          </a:xfrm>
          <a:prstGeom prst="rect">
            <a:avLst/>
          </a:prstGeom>
          <a:noFill/>
        </p:spPr>
      </p:pic>
      <p:pic>
        <p:nvPicPr>
          <p:cNvPr id="27661" name="Picture 13" descr="image?t=3&amp;bid=813126351984&amp;id=813126238576&amp;plc=WEB&amp;tkn=*9MxaoLR9ApX7qQCjQCj7qbLV97I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48038" y="4437063"/>
            <a:ext cx="2736850" cy="2039937"/>
          </a:xfrm>
          <a:prstGeom prst="rect">
            <a:avLst/>
          </a:prstGeom>
          <a:noFill/>
        </p:spPr>
      </p:pic>
      <p:pic>
        <p:nvPicPr>
          <p:cNvPr id="27663" name="Picture 15" descr="image?t=3&amp;bid=805052291184&amp;id=805052291184&amp;plc=WEB&amp;tkn=*bfxiELUZlsLBP6F7n8a9k29O2UA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00788" y="260350"/>
            <a:ext cx="2592387" cy="1739900"/>
          </a:xfrm>
          <a:prstGeom prst="rect">
            <a:avLst/>
          </a:prstGeom>
          <a:noFill/>
        </p:spPr>
      </p:pic>
      <p:pic>
        <p:nvPicPr>
          <p:cNvPr id="27665" name="Picture 17" descr="image?t=3&amp;bid=805326202480&amp;id=805326202480&amp;plc=WEB&amp;tkn=*UAkMzqLSlZ8dLz8co3Hfajzb9zU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300788" y="2276475"/>
            <a:ext cx="2663825" cy="2016125"/>
          </a:xfrm>
          <a:prstGeom prst="rect">
            <a:avLst/>
          </a:prstGeom>
          <a:noFill/>
        </p:spPr>
      </p:pic>
      <p:grpSp>
        <p:nvGrpSpPr>
          <p:cNvPr id="27666" name="Group 18"/>
          <p:cNvGrpSpPr>
            <a:grpSpLocks/>
          </p:cNvGrpSpPr>
          <p:nvPr/>
        </p:nvGrpSpPr>
        <p:grpSpPr bwMode="auto">
          <a:xfrm>
            <a:off x="0" y="6426200"/>
            <a:ext cx="1366838" cy="431800"/>
            <a:chOff x="204" y="3884"/>
            <a:chExt cx="861" cy="272"/>
          </a:xfrm>
        </p:grpSpPr>
        <p:sp>
          <p:nvSpPr>
            <p:cNvPr id="27667" name="AutoShape 19">
              <a:hlinkClick r:id="" action="ppaction://hlinkshowjump?jump=nextslide" highlightClick="1"/>
            </p:cNvPr>
            <p:cNvSpPr>
              <a:spLocks noChangeArrowheads="1"/>
            </p:cNvSpPr>
            <p:nvPr/>
          </p:nvSpPr>
          <p:spPr bwMode="auto">
            <a:xfrm>
              <a:off x="748" y="3884"/>
              <a:ext cx="317" cy="272"/>
            </a:xfrm>
            <a:prstGeom prst="actionButtonForwardNex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68" name="AutoShape 20">
              <a:hlinkClick r:id="" action="ppaction://hlinkshowjump?jump=firstslide" highlightClick="1"/>
            </p:cNvPr>
            <p:cNvSpPr>
              <a:spLocks noChangeArrowheads="1"/>
            </p:cNvSpPr>
            <p:nvPr/>
          </p:nvSpPr>
          <p:spPr bwMode="auto">
            <a:xfrm>
              <a:off x="476" y="3884"/>
              <a:ext cx="273" cy="272"/>
            </a:xfrm>
            <a:prstGeom prst="actionButtonHome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69" name="AutoShape 21">
              <a:hlinkClick r:id="" action="ppaction://hlinkshowjump?jump=previousslide" highlightClick="1"/>
            </p:cNvPr>
            <p:cNvSpPr>
              <a:spLocks noChangeArrowheads="1"/>
            </p:cNvSpPr>
            <p:nvPr/>
          </p:nvSpPr>
          <p:spPr bwMode="auto">
            <a:xfrm>
              <a:off x="204" y="3884"/>
              <a:ext cx="273" cy="272"/>
            </a:xfrm>
            <a:prstGeom prst="actionButtonBackPrevious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70" name="AutoShape 22">
              <a:hlinkClick r:id="" action="ppaction://hlinkshowjump?jump=firstslide" highlightClick="1"/>
            </p:cNvPr>
            <p:cNvSpPr>
              <a:spLocks noChangeArrowheads="1"/>
            </p:cNvSpPr>
            <p:nvPr/>
          </p:nvSpPr>
          <p:spPr bwMode="auto">
            <a:xfrm>
              <a:off x="476" y="3884"/>
              <a:ext cx="273" cy="272"/>
            </a:xfrm>
            <a:prstGeom prst="actionButtonHom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71" name="AutoShape 23">
              <a:hlinkClick r:id="" action="ppaction://hlinkshowjump?jump=previousslide" highlightClick="1"/>
            </p:cNvPr>
            <p:cNvSpPr>
              <a:spLocks noChangeArrowheads="1"/>
            </p:cNvSpPr>
            <p:nvPr/>
          </p:nvSpPr>
          <p:spPr bwMode="auto">
            <a:xfrm>
              <a:off x="204" y="3884"/>
              <a:ext cx="273" cy="272"/>
            </a:xfrm>
            <a:prstGeom prst="actionButtonBackPrevious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  <p:custDataLst>
      <p:tags r:id="rId1"/>
    </p:custDataLst>
  </p:cSld>
  <p:clrMapOvr>
    <a:masterClrMapping/>
  </p:clrMapOvr>
  <p:transition advTm="2101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"/>
                                        <p:tgtEl>
                                          <p:spTgt spid="276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276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27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27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3" name="Rectangle 9"/>
          <p:cNvSpPr>
            <a:spLocks noGrp="1"/>
          </p:cNvSpPr>
          <p:nvPr>
            <p:ph type="title" idx="4294967295"/>
          </p:nvPr>
        </p:nvSpPr>
        <p:spPr>
          <a:xfrm>
            <a:off x="468313" y="2276475"/>
            <a:ext cx="8229600" cy="1143000"/>
          </a:xfrm>
        </p:spPr>
        <p:txBody>
          <a:bodyPr/>
          <a:lstStyle/>
          <a:p>
            <a:r>
              <a:rPr lang="uk-UA" sz="6600" i="1" smtClean="0">
                <a:solidFill>
                  <a:schemeClr val="hlink"/>
                </a:solidFill>
              </a:rPr>
              <a:t>Дякую за увагу!!!</a:t>
            </a:r>
            <a:endParaRPr lang="ru-RU" sz="6600" i="1" smtClean="0">
              <a:solidFill>
                <a:schemeClr val="hlink"/>
              </a:solidFill>
            </a:endParaRPr>
          </a:p>
        </p:txBody>
      </p:sp>
      <p:sp>
        <p:nvSpPr>
          <p:cNvPr id="16403" name="AutoShape 19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55650" y="6165850"/>
            <a:ext cx="433388" cy="431800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404" name="AutoShape 20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323850" y="6165850"/>
            <a:ext cx="433388" cy="431800"/>
          </a:xfrm>
          <a:prstGeom prst="actionButtonBackPrevious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405" name="AutoShape 21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55650" y="6165850"/>
            <a:ext cx="433388" cy="431800"/>
          </a:xfrm>
          <a:prstGeom prst="actionButtonHome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406" name="AutoShape 22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323850" y="6165850"/>
            <a:ext cx="433388" cy="431800"/>
          </a:xfrm>
          <a:prstGeom prst="actionButtonBackPrevious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  <p:custDataLst>
      <p:tags r:id="rId1"/>
    </p:custDataLst>
  </p:cSld>
  <p:clrMapOvr>
    <a:masterClrMapping/>
  </p:clrMapOvr>
  <p:transition advTm="56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2|1.4|2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1.6|1.6|1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4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3.3|2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7.6|3.3|3.3|4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7|3.7|2.3|2.5|2.2|1.9|1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heme/theme1.xml><?xml version="1.0" encoding="utf-8"?>
<a:theme xmlns:a="http://schemas.openxmlformats.org/drawingml/2006/main" name="Тема Office">
  <a:themeElements>
    <a:clrScheme name="Другая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95373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135</Words>
  <Application>Microsoft Office PowerPoint</Application>
  <PresentationFormat>Экран (4:3)</PresentationFormat>
  <Paragraphs>32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Calibri</vt:lpstr>
      <vt:lpstr>Arial</vt:lpstr>
      <vt:lpstr>Тема Office</vt:lpstr>
      <vt:lpstr>Шевченко Лариса Олексіївна</vt:lpstr>
      <vt:lpstr>Зміст</vt:lpstr>
      <vt:lpstr>Моя позиція</vt:lpstr>
      <vt:lpstr>Загальні відомості:</vt:lpstr>
      <vt:lpstr>Основні принципи роботи</vt:lpstr>
      <vt:lpstr>У своїй роботі дотримуюсь принципів диференціації та індивідуалізації навчання. Щоб досягти позитивних результатів у навчанні та вихованні дітей нобхідне:</vt:lpstr>
      <vt:lpstr>Моя праця</vt:lpstr>
      <vt:lpstr>Дякую за увагу!!!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HP</cp:lastModifiedBy>
  <cp:revision>5</cp:revision>
  <dcterms:created xsi:type="dcterms:W3CDTF">2014-07-18T16:23:18Z</dcterms:created>
  <dcterms:modified xsi:type="dcterms:W3CDTF">2016-04-24T16:22:00Z</dcterms:modified>
</cp:coreProperties>
</file>